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6" r:id="rId3"/>
    <p:sldId id="268" r:id="rId4"/>
    <p:sldId id="269" r:id="rId5"/>
    <p:sldId id="264" r:id="rId6"/>
    <p:sldId id="266" r:id="rId7"/>
    <p:sldId id="265" r:id="rId8"/>
    <p:sldId id="274" r:id="rId9"/>
    <p:sldId id="275" r:id="rId10"/>
    <p:sldId id="280" r:id="rId11"/>
    <p:sldId id="281" r:id="rId12"/>
    <p:sldId id="282" r:id="rId13"/>
    <p:sldId id="283" r:id="rId14"/>
    <p:sldId id="267" r:id="rId15"/>
    <p:sldId id="273" r:id="rId16"/>
    <p:sldId id="262" r:id="rId17"/>
    <p:sldId id="263" r:id="rId18"/>
    <p:sldId id="270" r:id="rId19"/>
    <p:sldId id="271" r:id="rId20"/>
    <p:sldId id="272" r:id="rId21"/>
    <p:sldId id="277" r:id="rId22"/>
    <p:sldId id="278" r:id="rId23"/>
    <p:sldId id="279" r:id="rId24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EC99E"/>
    <a:srgbClr val="EDD98F"/>
    <a:srgbClr val="DEBA86"/>
    <a:srgbClr val="BE730E"/>
    <a:srgbClr val="CC9900"/>
    <a:srgbClr val="B3D83C"/>
    <a:srgbClr val="99CC00"/>
    <a:srgbClr val="FFCC66"/>
    <a:srgbClr val="FFEEBD"/>
    <a:srgbClr val="99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4" autoAdjust="0"/>
    <p:restoredTop sz="86482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2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2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C5E89-D31C-4AB9-8645-EB22F438A443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80276-C809-4902-A72E-C45172C2CF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kk.wikipedia.org/wiki/%D0%91%D2%B1%D0%BB%D1%88%D1%8B%D2%9B%D0%B5%D1%82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B%D0%B0%D1%82%D1%8B%D0%BD_%D1%82%D1%96%D0%BB%D1%96" TargetMode="External"/><Relationship Id="rId2" Type="http://schemas.openxmlformats.org/officeDocument/2006/relationships/hyperlink" Target="https://kk.wikipedia.org/wiki/%D0%90%D0%BF%D0%BF%D0%B5%D0%BD%D0%B4%D0%B8%D0%BA%D1%8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kk.wikipedia.org/wiki/%D0%A1%D1%83" TargetMode="External"/><Relationship Id="rId4" Type="http://schemas.openxmlformats.org/officeDocument/2006/relationships/hyperlink" Target="https://kk.wikipedia.org/wiki/%D0%9B%D0%B8%D0%BC%D1%84%D0%B0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8248" y="521098"/>
            <a:ext cx="4358208" cy="1251717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лекция. </a:t>
            </a: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қорыту мүшелерінің жас ерекшеліктері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936104"/>
          </a:xfrm>
        </p:spPr>
        <p:txBody>
          <a:bodyPr/>
          <a:lstStyle/>
          <a:p>
            <a:r>
              <a:rPr lang="ru-RU" dirty="0" err="1"/>
              <a:t>Өңеш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833" y="4864100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96752"/>
            <a:ext cx="3240360" cy="55446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сантиметрдей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жұтқыншақпен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астарлап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сілемейлі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қабықшасы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қапталған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Эпителийлердің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кеңейтеді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шасының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бірыңғайсалалы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ұлпасынан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бұлшықеттердің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толқын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төрізді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оқтын-оқтын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нөтижесінде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қарынға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көкеттің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тесіктен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құрсақ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40768"/>
            <a:ext cx="3738736" cy="480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657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2921" y="301627"/>
            <a:ext cx="7772400" cy="895125"/>
          </a:xfrm>
        </p:spPr>
        <p:txBody>
          <a:bodyPr/>
          <a:lstStyle/>
          <a:p>
            <a:r>
              <a:rPr lang="ru-RU" dirty="0" err="1"/>
              <a:t>Қарын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2891" y="4844628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196752"/>
            <a:ext cx="6768752" cy="4644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құрсақ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көкеттің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кеңейген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(Абай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атамыздың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жұбана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жемей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естеріңде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өңешпен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ұлтабармен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астарлап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сілемейлі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қабықшасы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үлкейтеді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қабырғасындағы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бірыңғайсалалы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қиғаш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ортаңғысы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төрізді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сыртқысы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ұзыннан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катпарланған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сілемейлі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қабықшасында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бездерден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сөлі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өңешпен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ұлтабармен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52525"/>
                </a:solidFill>
                <a:latin typeface="Arial"/>
              </a:rPr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85870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1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000000"/>
                </a:solidFill>
                <a:latin typeface="Linux Libertine"/>
              </a:rPr>
              <a:t>Аш</a:t>
            </a:r>
            <a:r>
              <a:rPr lang="ru-RU" dirty="0">
                <a:solidFill>
                  <a:srgbClr val="000000"/>
                </a:solidFill>
                <a:latin typeface="Linux Libertine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Linux Libertine"/>
              </a:rPr>
              <a:t>ішек</a:t>
            </a:r>
            <a:r>
              <a:rPr lang="ru-RU" dirty="0">
                <a:solidFill>
                  <a:srgbClr val="000000"/>
                </a:solidFill>
                <a:latin typeface="Linux Libertine"/>
              </a:rPr>
              <a:t/>
            </a:r>
            <a:br>
              <a:rPr lang="ru-RU" dirty="0">
                <a:solidFill>
                  <a:srgbClr val="000000"/>
                </a:solidFill>
                <a:latin typeface="Linux Libertine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68760"/>
            <a:ext cx="4752528" cy="53285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жалғастыратын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түтік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5,5-6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метрдей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қарыннан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25—30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сантиметрдей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улта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-бар (он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Ұлтабарға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бауырдан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үйқыбездің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ашылады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ирелеңдеп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ашішектің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сілемейлі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қабықшасында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тұйық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бүрлер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бүрлер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ішекке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бүрлер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сіңіру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ұлғайтады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Бұлшықет"/>
              </a:rPr>
              <a:t>бұлшықет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қабықшасындағы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сыртқысы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қабырғасындағы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оқтын-оқтын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толқын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жиырылып-босаңсып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жеген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1600" dirty="0">
                <a:solidFill>
                  <a:srgbClr val="252525"/>
                </a:solidFill>
                <a:latin typeface="Arial"/>
              </a:rPr>
              <a:t>.</a:t>
            </a:r>
            <a:endParaRPr lang="ru-RU" sz="16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67240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2458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1,5-2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метрдей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еседей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жуан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йен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жақтағы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мықын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Бүйеннің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томенгі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шетінде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7-8 см-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түйық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соқырішек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Аппендикс"/>
              </a:rPr>
              <a:t>аппендикс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Оны аппендикс (</a:t>
            </a:r>
            <a:r>
              <a:rPr lang="ru-RU" sz="20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Латын тілі"/>
              </a:rPr>
              <a:t>лат.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арре</a:t>
            </a:r>
            <a:r>
              <a:rPr lang="en-US" sz="2000" i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2000" i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іх</a:t>
            </a:r>
            <a:r>
              <a:rPr lang="ru-RU" sz="2000" i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Лимфа"/>
              </a:rPr>
              <a:t>лимфа</a:t>
            </a:r>
            <a:r>
              <a:rPr lang="ru-RU" sz="20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20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қабынуынан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ауру -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сокырішек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(аппендицит)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сыртында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май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сілемейлі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қабыкшасында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жарты ай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жалпақ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көптеп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Су"/>
              </a:rPr>
              <a:t>су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сіңіріледі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нәжіс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калыптасады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20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өсіресе</a:t>
            </a:r>
            <a:r>
              <a:rPr lang="ru-RU" sz="20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таяқшалары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ағзаға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жасунықтарын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(клетчатка)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ыдыратады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витаминдерді</a:t>
            </a: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sz="2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 </a:t>
            </a:r>
            <a:endParaRPr lang="ru-R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1985" y="4864100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98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080120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9"/>
            <a:ext cx="8136904" cy="46085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аптасында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жүктіліктің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аптасында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Жүктіліктің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16-20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аптасында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қағанақ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ішектерінде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біріншілік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нәжіс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мекония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112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184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7856-(52).png"/>
          <p:cNvPicPr>
            <a:picLocks noChangeAspect="1"/>
          </p:cNvPicPr>
          <p:nvPr/>
        </p:nvPicPr>
        <p:blipFill>
          <a:blip r:embed="rId2" cstate="print"/>
          <a:srcRect b="11458"/>
          <a:stretch>
            <a:fillRect/>
          </a:stretch>
        </p:blipFill>
        <p:spPr>
          <a:xfrm>
            <a:off x="0" y="3092850"/>
            <a:ext cx="2843808" cy="37769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404664"/>
            <a:ext cx="532859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8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Балалардағы</a:t>
            </a:r>
            <a:r>
              <a:rPr lang="ru-RU" sz="28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8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8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sz="2800" b="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1628800"/>
            <a:ext cx="6264696" cy="4824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Туылғаннан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сору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актісін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еттерінің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шайнау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еттерінің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еріннің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иектің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қалыңдауы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томпаюлары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томпаюлары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беттерге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серпімділік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дамымаған;сілекейлер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айда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7856-(51).png"/>
          <p:cNvPicPr>
            <a:picLocks noChangeAspect="1"/>
          </p:cNvPicPr>
          <p:nvPr/>
        </p:nvPicPr>
        <p:blipFill>
          <a:blip r:embed="rId2" cstate="print"/>
          <a:srcRect r="3703"/>
          <a:stretch>
            <a:fillRect/>
          </a:stretch>
        </p:blipFill>
        <p:spPr>
          <a:xfrm>
            <a:off x="6588225" y="4867461"/>
            <a:ext cx="2555777" cy="199054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547664" y="188640"/>
            <a:ext cx="5256584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 err="1">
                <a:solidFill>
                  <a:srgbClr val="444444"/>
                </a:solidFill>
                <a:latin typeface="inherit"/>
              </a:rPr>
              <a:t>Балалардағы</a:t>
            </a:r>
            <a:r>
              <a:rPr lang="ru-RU" b="1" dirty="0">
                <a:solidFill>
                  <a:srgbClr val="444444"/>
                </a:solidFill>
                <a:latin typeface="inherit"/>
              </a:rPr>
              <a:t> </a:t>
            </a:r>
            <a:r>
              <a:rPr lang="ru-RU" b="1" dirty="0" err="1">
                <a:solidFill>
                  <a:srgbClr val="444444"/>
                </a:solidFill>
                <a:latin typeface="inherit"/>
              </a:rPr>
              <a:t>өңештің</a:t>
            </a:r>
            <a:r>
              <a:rPr lang="ru-RU" b="1" dirty="0">
                <a:solidFill>
                  <a:srgbClr val="444444"/>
                </a:solidFill>
                <a:latin typeface="inherit"/>
              </a:rPr>
              <a:t> </a:t>
            </a:r>
            <a:r>
              <a:rPr lang="ru-RU" b="1" dirty="0" err="1" smtClean="0">
                <a:solidFill>
                  <a:srgbClr val="444444"/>
                </a:solidFill>
                <a:latin typeface="inherit"/>
              </a:rPr>
              <a:t>ерекшелікті</a:t>
            </a:r>
            <a:endParaRPr lang="ru-RU" b="0" i="0" dirty="0">
              <a:solidFill>
                <a:srgbClr val="444444"/>
              </a:solidFill>
              <a:effectLst/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3672408" cy="5112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Сәбилерде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ұршық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см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12 см, 10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-18 мм.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тиісінше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8 мм, 12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15 мм.</a:t>
            </a:r>
          </a:p>
          <a:p>
            <a:pPr fontAlgn="base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жұқа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қабырғаларға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эластикалық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серпімділігі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тарылуы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6221" y="1412776"/>
            <a:ext cx="4644008" cy="514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9714" y="4864101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16632"/>
            <a:ext cx="5472608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0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20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асқазанның</a:t>
            </a:r>
            <a:r>
              <a:rPr lang="ru-RU" sz="20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sz="2000" b="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3888432" cy="5112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7 -10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сиымдылығы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мл, 10-шы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80 мл, 1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250 мл, 3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400-500 мл, 10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1500 мл.</a:t>
            </a:r>
          </a:p>
          <a:p>
            <a:pPr fontAlgn="base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Ф. Филатов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30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 + 30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n,</a:t>
            </a:r>
          </a:p>
          <a:p>
            <a:pPr fontAlgn="base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endPara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38606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163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9714" y="4864101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4298776" cy="5976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Балалардағы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асқазанның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пилорикалық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кардиалді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сфинктерінің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емізу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асқазанға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құсуға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Асқазанның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фонында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Ересектердегідей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шырышты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ерекшеліктерге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нәрестелердің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секреторлы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дамымаған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Балалардағы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сөлінің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ересектердікіне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қышқылдылығы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ферменттік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сөлінің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барьерлік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6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endParaRPr lang="ru-RU" sz="16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3" y="548680"/>
            <a:ext cx="338710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056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520" y="1484784"/>
            <a:ext cx="6400800" cy="396044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kk-KZ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r>
              <a:rPr lang="en-US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k-KZ" sz="4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Кіріспе бөлім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 қорыту жүйесіне жалпы шолу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 қорыту мүшелері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Негізгі бөлім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қорытудың жасқа сай ерекшеліктері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Пайдаланылған әдебиеттер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Қорытынды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780" y="4864100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18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332656"/>
            <a:ext cx="482453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sz="2400" b="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4597" y="1847969"/>
            <a:ext cx="4680520" cy="41044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5-6 см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10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ұлғаяды.Ұйқы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ал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жастағыларда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бел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.+</a:t>
            </a:r>
          </a:p>
          <a:p>
            <a:pPr fontAlgn="base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(см):</a:t>
            </a:r>
          </a:p>
          <a:p>
            <a:pPr fontAlgn="base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6,0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1,3 x 0,5;</a:t>
            </a:r>
          </a:p>
          <a:p>
            <a:pPr fontAlgn="base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7,0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1,5 x 0,8;</a:t>
            </a:r>
            <a:endParaRPr lang="en-US" sz="20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0395" y="4853304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448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010541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/>
              </a:rPr>
              <a:t> 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Сілекей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безі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772816"/>
            <a:ext cx="6800800" cy="408823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туғаннан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өндіретін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айларда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шұбырып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өндірілетін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көбейетін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бен 12 айда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жоне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9-11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тәуліктік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850-1000 мл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сәбидің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шықшыт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1,5-2 г,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0,72-1,00 г,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тіласты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0,2-0,6 г.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6 айда 3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ересектерге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ұқсайды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13-15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сәбидің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сілекейіндегі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амилаза мен лизоцим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жоқтың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сүтінің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Амилаза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кісілердегідей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Сәбидің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сілекейінде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муцин, ал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қалмауын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400" dirty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9713" y="4834023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344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7544" y="1052736"/>
            <a:ext cx="6400800" cy="4608512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кілегейлі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алмасуының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тетіктерінің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кілегейлі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қабаттағы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өзгеріске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үшырайды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сілекейдің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үйытатын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үюына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сілекейдің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қорғаныш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күшейтеді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қуысындағы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кілегейлі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жаралануы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тез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арада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ағуын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тоқтату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жараны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асқындырмай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мезгілінде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жарасы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терідегі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жарадан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анагүрлым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жазылатыны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6225" y="4838077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441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196752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9713" y="4864100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29" y="14319"/>
            <a:ext cx="9144000" cy="684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602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8856984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67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27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23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1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921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err="1"/>
              <a:t>Ауыз</a:t>
            </a:r>
            <a:r>
              <a:rPr lang="ru-RU" dirty="0"/>
              <a:t> </a:t>
            </a:r>
            <a:r>
              <a:rPr lang="ru-RU" dirty="0" err="1"/>
              <a:t>қуысы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3989038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cavum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cavum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—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грек,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stoma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ас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корыту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тұмсық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еріндер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саңылауы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бүйірінің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төбесін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8233" y="4853872"/>
            <a:ext cx="255428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175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err="1"/>
              <a:t>Жұтқыншақ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153" y="4864435"/>
            <a:ext cx="2554445" cy="199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052736"/>
            <a:ext cx="7992888" cy="49685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түтік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көлденеңжолақты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ұлпасынан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мойын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омырт-қалардың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11—13 см.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Жұткыншақтың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өңешпен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көмекеймен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Жұтылған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өңешке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көмекейге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аркылы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асқорыту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тынысалу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Жұтқыншак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бүйіріндегі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тесіктер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құлақ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Жұтқыншақтың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бозғылт-қызыл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бадамшабездер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(миндалина)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түйіндерінен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түзіліп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қорғаныштық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Бадамшалардың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лейкоциттерге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толы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ауамен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микробтарды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бадамшалар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қабынса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дереу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бұзылады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Бадамшалар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лимфа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endParaRPr lang="ru-RU" b="0" i="0" dirty="0">
              <a:solidFill>
                <a:srgbClr val="25252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8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23a8944744691c7a6fa3b9bbfe58208c2f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1301</Words>
  <Application>Microsoft Office PowerPoint</Application>
  <PresentationFormat>Экран (4:3)</PresentationFormat>
  <Paragraphs>49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8-лекция. Ас қорыту мүшелерінің жас ерекшеліктері</vt:lpstr>
      <vt:lpstr>Слайд 2</vt:lpstr>
      <vt:lpstr>Слайд 3</vt:lpstr>
      <vt:lpstr>Слайд 4</vt:lpstr>
      <vt:lpstr>Слайд 5</vt:lpstr>
      <vt:lpstr>Слайд 6</vt:lpstr>
      <vt:lpstr>Слайд 7</vt:lpstr>
      <vt:lpstr>Ауыз қуысы</vt:lpstr>
      <vt:lpstr>Жұтқыншақ</vt:lpstr>
      <vt:lpstr>Өңеш</vt:lpstr>
      <vt:lpstr>Қарын</vt:lpstr>
      <vt:lpstr>Аш ішек </vt:lpstr>
      <vt:lpstr>Тоқ ішек</vt:lpstr>
      <vt:lpstr>Балалардың ас қорыту жүйесінің анатомо физиологиялық ерекшеліктері</vt:lpstr>
      <vt:lpstr>Слайд 15</vt:lpstr>
      <vt:lpstr>Слайд 16</vt:lpstr>
      <vt:lpstr>Слайд 17</vt:lpstr>
      <vt:lpstr>Слайд 18</vt:lpstr>
      <vt:lpstr>Слайд 19</vt:lpstr>
      <vt:lpstr>Слайд 20</vt:lpstr>
      <vt:lpstr> Сілекей безі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Бабочка. Ромашка.</dc:title>
  <dc:subject>Шаблон</dc:subject>
  <dc:creator>Питинёва Антонина</dc:creator>
  <cp:keywords>шаблон, презентация, для детей</cp:keywords>
  <cp:lastModifiedBy>admin</cp:lastModifiedBy>
  <cp:revision>47</cp:revision>
  <dcterms:created xsi:type="dcterms:W3CDTF">2014-02-27T12:12:54Z</dcterms:created>
  <dcterms:modified xsi:type="dcterms:W3CDTF">2020-09-13T09:14:11Z</dcterms:modified>
</cp:coreProperties>
</file>